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3" r:id="rId4"/>
  </p:sldMasterIdLst>
  <p:sldIdLst>
    <p:sldId id="257" r:id="rId5"/>
    <p:sldId id="262" r:id="rId6"/>
    <p:sldId id="263" r:id="rId7"/>
    <p:sldId id="264" r:id="rId8"/>
    <p:sldId id="265" r:id="rId9"/>
    <p:sldId id="266" r:id="rId10"/>
    <p:sldId id="267" r:id="rId11"/>
    <p:sldId id="261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9" r:id="rId23"/>
    <p:sldId id="280" r:id="rId24"/>
    <p:sldId id="281" r:id="rId25"/>
    <p:sldId id="282" r:id="rId26"/>
    <p:sldId id="283" r:id="rId27"/>
    <p:sldId id="285" r:id="rId28"/>
    <p:sldId id="286" r:id="rId29"/>
    <p:sldId id="278" r:id="rId30"/>
    <p:sldId id="287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44529"/>
    <a:srgbClr val="2B3922"/>
    <a:srgbClr val="2E3722"/>
    <a:srgbClr val="FCF7F1"/>
    <a:srgbClr val="B8D233"/>
    <a:srgbClr val="5CC6D6"/>
    <a:srgbClr val="F8D22F"/>
    <a:srgbClr val="F03F2B"/>
    <a:srgbClr val="3488A0"/>
    <a:srgbClr val="5790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7" autoAdjust="0"/>
    <p:restoredTop sz="94619" autoAdjust="0"/>
  </p:normalViewPr>
  <p:slideViewPr>
    <p:cSldViewPr snapToGrid="0">
      <p:cViewPr varScale="1">
        <p:scale>
          <a:sx n="91" d="100"/>
          <a:sy n="91" d="100"/>
        </p:scale>
        <p:origin x="108" y="17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11/13/2020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7701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11/13/2020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3708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11/13/2020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60714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11/13/2020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46721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11/13/2020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9960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11/13/2020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74131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11/13/2020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72471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11/13/2020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86021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11/13/2020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782230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11/13/2020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5776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65" r:id="rId5"/>
    <p:sldLayoutId id="2147483671" r:id="rId6"/>
    <p:sldLayoutId id="2147483672" r:id="rId7"/>
    <p:sldLayoutId id="2147483662" r:id="rId8"/>
    <p:sldLayoutId id="2147483663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000" i="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bstract image">
            <a:extLst>
              <a:ext uri="{FF2B5EF4-FFF2-40B4-BE49-F238E27FC236}">
                <a16:creationId xmlns:a16="http://schemas.microsoft.com/office/drawing/2014/main" id="{8045422F-7258-40AC-BD2E-2469AA4489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82" name="Rectangle 81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5067" y="1808532"/>
            <a:ext cx="5452527" cy="324093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61010" y="1975104"/>
            <a:ext cx="5120640" cy="290779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C3B467-088C-4F3D-A9A7-105C4E1E20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33793" y="2355458"/>
            <a:ext cx="4775075" cy="1630907"/>
          </a:xfrm>
        </p:spPr>
        <p:txBody>
          <a:bodyPr>
            <a:normAutofit fontScale="90000"/>
          </a:bodyPr>
          <a:lstStyle/>
          <a:p>
            <a:r>
              <a:rPr lang="en-US" sz="4400" dirty="0">
                <a:solidFill>
                  <a:schemeClr val="tx1"/>
                </a:solidFill>
              </a:rPr>
              <a:t>TECHNICALLY full Employment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722DDC-8EEE-4A06-8DFE-B44871EAA2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33793" y="3995988"/>
            <a:ext cx="4775075" cy="559656"/>
          </a:xfrm>
        </p:spPr>
        <p:txBody>
          <a:bodyPr>
            <a:normAutofit fontScale="85000" lnSpcReduction="10000"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/>
                </a:solidFill>
              </a:rPr>
              <a:t>An Analysis of Glassdoor Reviews of Tech Companies with Low Employee Tenure</a:t>
            </a:r>
          </a:p>
        </p:txBody>
      </p:sp>
    </p:spTree>
    <p:extLst>
      <p:ext uri="{BB962C8B-B14F-4D97-AF65-F5344CB8AC3E}">
        <p14:creationId xmlns:p14="http://schemas.microsoft.com/office/powerpoint/2010/main" val="25842807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CB5E2D-C35C-48C6-BE7F-0B3985BE60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Work/Life Balance by Company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4076CD92-1926-42C0-AC55-BFD5CE03CFE7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364779"/>
            <a:ext cx="4664075" cy="3225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38387FD1-5B46-4D73-9DAF-19CF21705D48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1125" y="2297931"/>
            <a:ext cx="4664075" cy="3359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2864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332D4-A325-42C4-9871-8DC4B5F32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Work/Life Balance by Company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C7CCDF1-AD7A-40CB-9032-E950DCC40F91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1125" y="2297931"/>
            <a:ext cx="4664075" cy="3359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CAC3D420-7342-4C2E-97E1-7C66510D317F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297931"/>
            <a:ext cx="4664075" cy="3359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24224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FF4A06-B8D3-4213-81B6-27AE89466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Career Opportunities by Company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57CB3FAE-F9C9-47E4-AF76-A98F22153283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364779"/>
            <a:ext cx="4664075" cy="3225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0CC29E06-6B35-4902-97C0-023DF029751C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1125" y="2297931"/>
            <a:ext cx="4664075" cy="3359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23271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3E1FCF-8F2F-404A-8204-74B58D45F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Career Opportunities by Company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FD3B9D95-FACB-4327-B6E1-3B18E4A5D0CE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297931"/>
            <a:ext cx="4664075" cy="3359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7" name="Picture 5">
            <a:extLst>
              <a:ext uri="{FF2B5EF4-FFF2-40B4-BE49-F238E27FC236}">
                <a16:creationId xmlns:a16="http://schemas.microsoft.com/office/drawing/2014/main" id="{E0BF4901-267E-45CD-8AFC-D0F1CD21D1CE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1125" y="2297931"/>
            <a:ext cx="4664075" cy="3359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02706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DF6DC2-F21C-482D-999D-AF663A6D48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Ratings at Facebook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F5E6997F-BBFE-48A7-ABDE-68294AF70625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376725"/>
            <a:ext cx="4664075" cy="320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F14931DF-4C49-4B38-8422-29B93D19CCA7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1125" y="2376725"/>
            <a:ext cx="4664075" cy="320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1224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73B40-C521-4684-97E7-81E782882A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Ratings at Facebook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3317E72C-3647-4954-A61A-99C3712E04E2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376725"/>
            <a:ext cx="4664075" cy="320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>
            <a:extLst>
              <a:ext uri="{FF2B5EF4-FFF2-40B4-BE49-F238E27FC236}">
                <a16:creationId xmlns:a16="http://schemas.microsoft.com/office/drawing/2014/main" id="{4B828EFF-BDD1-4579-887F-3182B947B529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1125" y="2376725"/>
            <a:ext cx="4664075" cy="320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47712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1D9D90-D6FC-4693-A471-BAA82D50BA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Ratings at Facebook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B5DD95D5-54E7-43BA-90C0-F60254EA6D3F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297931"/>
            <a:ext cx="4664075" cy="3359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32F07CF6-31C2-434C-BA6B-90EA68940484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1125" y="2376725"/>
            <a:ext cx="4664075" cy="320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33274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B4BE7B-CFC0-4D73-9382-B740F0F99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 Measurements at Facebook</a:t>
            </a: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928EF775-3A43-47A6-B823-46AA3518E59C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418854"/>
            <a:ext cx="4664075" cy="3117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>
            <a:extLst>
              <a:ext uri="{FF2B5EF4-FFF2-40B4-BE49-F238E27FC236}">
                <a16:creationId xmlns:a16="http://schemas.microsoft.com/office/drawing/2014/main" id="{5184F1B4-2BEB-498D-AAF0-16DC507EB8F8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1125" y="2418854"/>
            <a:ext cx="4664075" cy="3117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34712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33FBC-7F1A-44B0-A218-3D208E195C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 Measurements at Facebook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AA7729-D249-4224-8C67-DFD1E1C36CD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Graphs and charts indicate a largely good opinion of Facebook’s trajectory</a:t>
            </a:r>
          </a:p>
          <a:p>
            <a:endParaRPr lang="en-US" dirty="0"/>
          </a:p>
          <a:p>
            <a:r>
              <a:rPr lang="en-US" dirty="0"/>
              <a:t>This contrasts significantly with public perception of Facebook, which is increasingly negative</a:t>
            </a:r>
          </a:p>
          <a:p>
            <a:endParaRPr lang="en-US" dirty="0"/>
          </a:p>
          <a:p>
            <a:r>
              <a:rPr lang="en-US" dirty="0"/>
              <a:t>Theory: a job at Facebook is a door- opener to a highly successful career in tech</a:t>
            </a: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95194E5F-B2D6-40F8-8CBC-2F9BC2C0B9A6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418854"/>
            <a:ext cx="4664075" cy="3117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14772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BE41E2-8E8E-4A89-9108-50DC5C7C7F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Situation at Oracle</a:t>
            </a: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B7ED413D-B722-4E0A-9B9F-8E3C4B72F8EA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396246"/>
            <a:ext cx="4664075" cy="3162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2" name="Picture 6">
            <a:extLst>
              <a:ext uri="{FF2B5EF4-FFF2-40B4-BE49-F238E27FC236}">
                <a16:creationId xmlns:a16="http://schemas.microsoft.com/office/drawing/2014/main" id="{9223695C-E821-485C-9261-0AC0D68D24E8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1125" y="2418854"/>
            <a:ext cx="4664075" cy="3117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83498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6462C-F7F9-4DBB-A81E-EEC57901A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 Industry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6DC41A-3BC7-4026-939D-D004E06B6D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5470634" cy="3749040"/>
          </a:xfrm>
        </p:spPr>
        <p:txBody>
          <a:bodyPr/>
          <a:lstStyle/>
          <a:p>
            <a:r>
              <a:rPr lang="en-US" dirty="0"/>
              <a:t>IT industry employed 3.9 million in 2014</a:t>
            </a:r>
          </a:p>
          <a:p>
            <a:endParaRPr lang="en-US" dirty="0"/>
          </a:p>
          <a:p>
            <a:r>
              <a:rPr lang="en-US" dirty="0"/>
              <a:t>Expected to grow 12 percent by 2024</a:t>
            </a:r>
          </a:p>
          <a:p>
            <a:endParaRPr lang="en-US" dirty="0"/>
          </a:p>
          <a:p>
            <a:r>
              <a:rPr lang="en-US" dirty="0"/>
              <a:t>Growth could be accelerated by COVID-19</a:t>
            </a:r>
          </a:p>
          <a:p>
            <a:endParaRPr lang="en-US" dirty="0"/>
          </a:p>
          <a:p>
            <a:r>
              <a:rPr lang="en-US" dirty="0"/>
              <a:t>One of the highest industry turnover rates: 13.2%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7560933-5DE8-429A-B4D0-087ABA42DBB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61762" y="1764588"/>
            <a:ext cx="4664075" cy="3605981"/>
          </a:xfrm>
        </p:spPr>
      </p:pic>
    </p:spTree>
    <p:extLst>
      <p:ext uri="{BB962C8B-B14F-4D97-AF65-F5344CB8AC3E}">
        <p14:creationId xmlns:p14="http://schemas.microsoft.com/office/powerpoint/2010/main" val="1884623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FAAA0-C32A-4F7F-8D6B-733F0A2C37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Situation at Oracle</a:t>
            </a:r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FEFC8C6D-9B84-4781-BDFF-9A533CEA5BF1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1125" y="2418854"/>
            <a:ext cx="4664075" cy="3117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>
            <a:extLst>
              <a:ext uri="{FF2B5EF4-FFF2-40B4-BE49-F238E27FC236}">
                <a16:creationId xmlns:a16="http://schemas.microsoft.com/office/drawing/2014/main" id="{45137098-F0A0-4437-A4E3-F83E0B54753A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418854"/>
            <a:ext cx="4664075" cy="3117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88886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595AD9-D98D-41F4-BE49-F7DB7FEC4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Facebook vs Oracle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FFBE17D2-EF6F-4DF9-B26F-3073F1C9A82C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1125" y="2396246"/>
            <a:ext cx="4664075" cy="3162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>
            <a:extLst>
              <a:ext uri="{FF2B5EF4-FFF2-40B4-BE49-F238E27FC236}">
                <a16:creationId xmlns:a16="http://schemas.microsoft.com/office/drawing/2014/main" id="{09F4997D-3A10-4DDF-88DB-544679D05345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396246"/>
            <a:ext cx="4664075" cy="3162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23158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92097-6BBF-4E5E-A170-D46C88031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Apple’s Improved Measures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6437FD-889E-49C2-AB0F-66E59AAF73A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Emphasis on strong culture</a:t>
            </a:r>
          </a:p>
          <a:p>
            <a:endParaRPr lang="en-US" dirty="0"/>
          </a:p>
          <a:p>
            <a:r>
              <a:rPr lang="en-US" dirty="0"/>
              <a:t>Reinvestment in Employees</a:t>
            </a:r>
          </a:p>
          <a:p>
            <a:pPr lvl="1"/>
            <a:r>
              <a:rPr lang="en-US" dirty="0"/>
              <a:t>Building of their state of the art donut/spaceship headquarters</a:t>
            </a:r>
          </a:p>
          <a:p>
            <a:pPr lvl="1"/>
            <a:r>
              <a:rPr lang="en-US" dirty="0"/>
              <a:t>Providing a path to growth within the company</a:t>
            </a:r>
          </a:p>
          <a:p>
            <a:pPr lvl="1"/>
            <a:endParaRPr lang="en-US" dirty="0"/>
          </a:p>
          <a:p>
            <a:r>
              <a:rPr lang="en-US" dirty="0"/>
              <a:t>Improved retail retention rate from 61-89 percent over 5 years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8436" name="Picture 4">
            <a:extLst>
              <a:ext uri="{FF2B5EF4-FFF2-40B4-BE49-F238E27FC236}">
                <a16:creationId xmlns:a16="http://schemas.microsoft.com/office/drawing/2014/main" id="{B92971F4-E1A0-4709-9A89-8751FE33A3C4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1125" y="2396246"/>
            <a:ext cx="4664075" cy="3162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49051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0423C3-71CA-417E-8EDC-246F9245E4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Apple’s Improved Measures</a:t>
            </a:r>
          </a:p>
        </p:txBody>
      </p:sp>
      <p:pic>
        <p:nvPicPr>
          <p:cNvPr id="19458" name="Picture 2">
            <a:extLst>
              <a:ext uri="{FF2B5EF4-FFF2-40B4-BE49-F238E27FC236}">
                <a16:creationId xmlns:a16="http://schemas.microsoft.com/office/drawing/2014/main" id="{F8DB75C7-683B-48EA-B4C8-812978B491FB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418854"/>
            <a:ext cx="4664075" cy="3117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0" name="Picture 4">
            <a:extLst>
              <a:ext uri="{FF2B5EF4-FFF2-40B4-BE49-F238E27FC236}">
                <a16:creationId xmlns:a16="http://schemas.microsoft.com/office/drawing/2014/main" id="{B3F6F251-3E7D-4236-81BA-B319D8675B10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1125" y="2396246"/>
            <a:ext cx="4664075" cy="3162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42018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445050-5F19-4C30-9826-41E84C781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Microsoft’s Improved Measures</a:t>
            </a:r>
          </a:p>
        </p:txBody>
      </p:sp>
      <p:pic>
        <p:nvPicPr>
          <p:cNvPr id="20482" name="Picture 2">
            <a:extLst>
              <a:ext uri="{FF2B5EF4-FFF2-40B4-BE49-F238E27FC236}">
                <a16:creationId xmlns:a16="http://schemas.microsoft.com/office/drawing/2014/main" id="{56DBA999-8F8D-4403-9AFA-F3A3AECCB576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396246"/>
            <a:ext cx="4664075" cy="3162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4" name="Picture 4">
            <a:extLst>
              <a:ext uri="{FF2B5EF4-FFF2-40B4-BE49-F238E27FC236}">
                <a16:creationId xmlns:a16="http://schemas.microsoft.com/office/drawing/2014/main" id="{2B3D48E9-5E9E-45DB-B61C-D689B4006A03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1125" y="2396246"/>
            <a:ext cx="4664075" cy="3162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24616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03CC67-00DF-4F27-9B31-8CB9EF0F2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Inc.com Report on Microsoft’s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44FC84-C841-47B2-AD94-51BCD6A0429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Reduce meeting size and frequency</a:t>
            </a:r>
          </a:p>
          <a:p>
            <a:endParaRPr lang="en-US" dirty="0"/>
          </a:p>
          <a:p>
            <a:r>
              <a:rPr lang="en-US" dirty="0"/>
              <a:t>Encourage blocked out time for concentrated work</a:t>
            </a:r>
          </a:p>
          <a:p>
            <a:endParaRPr lang="en-US" dirty="0"/>
          </a:p>
          <a:p>
            <a:r>
              <a:rPr lang="en-US" dirty="0"/>
              <a:t>Weekly check-in regarding time spent off hours sending emails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8C5E25E-6AA5-4209-B18F-6B5222E902E6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1125" y="2396246"/>
            <a:ext cx="4664075" cy="3162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45451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ED394-3BAA-4DF6-AB33-FAB038F06D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can the paradigm be changed?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322650-42AE-42F6-870E-84541B54098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Increase employee benefits!</a:t>
            </a:r>
          </a:p>
          <a:p>
            <a:pPr lvl="1"/>
            <a:r>
              <a:rPr lang="en-US" dirty="0"/>
              <a:t>Facebook is known for a high level of employee benefits</a:t>
            </a:r>
          </a:p>
          <a:p>
            <a:endParaRPr lang="en-US" dirty="0"/>
          </a:p>
          <a:p>
            <a:r>
              <a:rPr lang="en-US" dirty="0"/>
              <a:t>Provide a more inclusive environment for employees as Apple has done</a:t>
            </a:r>
          </a:p>
          <a:p>
            <a:endParaRPr lang="en-US" dirty="0"/>
          </a:p>
          <a:p>
            <a:r>
              <a:rPr lang="en-US" dirty="0"/>
              <a:t>Increase work/life balance as Microsoft has done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D7CC8518-2363-4294-ADA7-44E90DAF11F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937035" y="2103120"/>
            <a:ext cx="3901440" cy="2369820"/>
          </a:xfrm>
        </p:spPr>
      </p:pic>
    </p:spTree>
    <p:extLst>
      <p:ext uri="{BB962C8B-B14F-4D97-AF65-F5344CB8AC3E}">
        <p14:creationId xmlns:p14="http://schemas.microsoft.com/office/powerpoint/2010/main" val="30553452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9A3D37-F5FD-4425-B2CF-7ADB4E8C2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Opportunities for Further Research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4A49D6-8082-43D0-A2BE-4AADAD4037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67436" y="2113631"/>
            <a:ext cx="4663440" cy="3749040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Scrape all available data, not limited by number of reviews</a:t>
            </a:r>
          </a:p>
          <a:p>
            <a:pPr lvl="1"/>
            <a:r>
              <a:rPr lang="en-US" dirty="0"/>
              <a:t>Will increase picture of ratings over time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Perform NLP analysis on the content of each review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00666BD-C41E-46C0-894A-F9A4328E2EC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61125" y="2256528"/>
            <a:ext cx="4664075" cy="3441906"/>
          </a:xfrm>
        </p:spPr>
      </p:pic>
    </p:spTree>
    <p:extLst>
      <p:ext uri="{BB962C8B-B14F-4D97-AF65-F5344CB8AC3E}">
        <p14:creationId xmlns:p14="http://schemas.microsoft.com/office/powerpoint/2010/main" val="9456436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9DAED-6143-4E87-85EE-09FD500D0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does turnover matter?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A10FC1-9424-46CE-A4C4-9BB14C87F08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Potential for high replacement cost</a:t>
            </a:r>
          </a:p>
          <a:p>
            <a:endParaRPr lang="en-US" dirty="0"/>
          </a:p>
          <a:p>
            <a:r>
              <a:rPr lang="en-US" dirty="0"/>
              <a:t>Turnover = separations during the period / avg number of employees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38E726E-613D-46E4-A690-02860C6D8F4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097795" y="1777618"/>
            <a:ext cx="3748087" cy="3748087"/>
          </a:xfrm>
        </p:spPr>
      </p:pic>
    </p:spTree>
    <p:extLst>
      <p:ext uri="{BB962C8B-B14F-4D97-AF65-F5344CB8AC3E}">
        <p14:creationId xmlns:p14="http://schemas.microsoft.com/office/powerpoint/2010/main" val="36100906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EEE140-3E0F-43C5-9FC4-59CC8A92E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2019 ADP State of the Workforce Report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E103CD-51C4-4072-A1DD-A95AE66B7BB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Tech Industry Statistics: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5.6 years = average tenure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Workers with &lt;4 years tenure are 2x more likely to turn over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500DD5F-931B-43E7-8629-E2F415AFB0F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771667" y="2014194"/>
            <a:ext cx="2652590" cy="3748087"/>
          </a:xfrm>
        </p:spPr>
      </p:pic>
    </p:spTree>
    <p:extLst>
      <p:ext uri="{BB962C8B-B14F-4D97-AF65-F5344CB8AC3E}">
        <p14:creationId xmlns:p14="http://schemas.microsoft.com/office/powerpoint/2010/main" val="17656022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E9BD31-7C99-46F2-92A7-47FE13C0E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2017 BI: Tech Giants Ranked by Tenure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D62804-4E18-4CF9-B301-6E6020B9549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Facebook: 2.02 years</a:t>
            </a:r>
          </a:p>
          <a:p>
            <a:r>
              <a:rPr lang="en-US" dirty="0"/>
              <a:t>Google: 1.90 years</a:t>
            </a:r>
          </a:p>
          <a:p>
            <a:r>
              <a:rPr lang="en-US" dirty="0"/>
              <a:t>Oracle: 1.89 years</a:t>
            </a:r>
          </a:p>
          <a:p>
            <a:r>
              <a:rPr lang="en-US" dirty="0"/>
              <a:t>Apple: 1.85 years</a:t>
            </a:r>
          </a:p>
          <a:p>
            <a:r>
              <a:rPr lang="en-US" dirty="0"/>
              <a:t>Amazon: 1.84 years</a:t>
            </a:r>
          </a:p>
          <a:p>
            <a:r>
              <a:rPr lang="en-US" dirty="0"/>
              <a:t>Twitter: 1.83 years</a:t>
            </a:r>
          </a:p>
          <a:p>
            <a:r>
              <a:rPr lang="en-US" dirty="0"/>
              <a:t>Microsoft: 1.81 years</a:t>
            </a:r>
          </a:p>
          <a:p>
            <a:r>
              <a:rPr lang="en-US" dirty="0"/>
              <a:t>Airbnb: 1.64 years</a:t>
            </a:r>
          </a:p>
          <a:p>
            <a:r>
              <a:rPr lang="en-US" dirty="0"/>
              <a:t>Snap Inc.: 1.62 years</a:t>
            </a:r>
          </a:p>
          <a:p>
            <a:r>
              <a:rPr lang="en-US" dirty="0"/>
              <a:t>Uber: 1.23 years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3035AC7-17EE-41C7-B248-8B806C872DED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0240" y="2103120"/>
            <a:ext cx="4664075" cy="3225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64821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CCD9C6-B661-4A1A-94B6-4CB3A52B1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Method: Scraping Glassdoor Reviews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FA18CA-F995-4EE9-B1CD-D5A5B0A284B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Scraped roughly 30,000 company reviews from Glassdoor.com using selenium</a:t>
            </a:r>
          </a:p>
          <a:p>
            <a:endParaRPr lang="en-US" dirty="0"/>
          </a:p>
          <a:p>
            <a:r>
              <a:rPr lang="en-US" dirty="0"/>
              <a:t>Limited to 5000 most recent English reviews </a:t>
            </a:r>
            <a:br>
              <a:rPr lang="en-US" dirty="0"/>
            </a:br>
            <a:r>
              <a:rPr lang="en-US" dirty="0"/>
              <a:t>(if available)</a:t>
            </a:r>
          </a:p>
          <a:p>
            <a:endParaRPr lang="en-US" dirty="0"/>
          </a:p>
          <a:p>
            <a:r>
              <a:rPr lang="en-US" dirty="0"/>
              <a:t>Focused on ratings, both categorical and numeric</a:t>
            </a:r>
          </a:p>
          <a:p>
            <a:endParaRPr lang="en-US" dirty="0"/>
          </a:p>
          <a:p>
            <a:r>
              <a:rPr lang="en-US" dirty="0"/>
              <a:t>NLP on review content is a source for future research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96AAE03-D65C-4FEE-947C-5F96A09B0BC2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2489" y="2014194"/>
            <a:ext cx="4664075" cy="3225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42374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457B6D-C7CB-453D-8626-A821E5611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Six Variables Considered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A3D098-B4F5-4A9E-84FA-5272735947C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Overall Rating – score out of 5</a:t>
            </a:r>
          </a:p>
          <a:p>
            <a:r>
              <a:rPr lang="en-US" dirty="0"/>
              <a:t>Work/Life Balance Rating – x/5</a:t>
            </a:r>
          </a:p>
          <a:p>
            <a:r>
              <a:rPr lang="en-US" dirty="0"/>
              <a:t>Career Opportunity Rating – x/5</a:t>
            </a:r>
          </a:p>
          <a:p>
            <a:endParaRPr lang="en-US" dirty="0"/>
          </a:p>
          <a:p>
            <a:r>
              <a:rPr lang="en-US" dirty="0"/>
              <a:t>Outlook – positive, neutral, negative</a:t>
            </a:r>
          </a:p>
          <a:p>
            <a:r>
              <a:rPr lang="en-US" dirty="0"/>
              <a:t>Recommended – y, n</a:t>
            </a:r>
          </a:p>
          <a:p>
            <a:r>
              <a:rPr lang="en-US" dirty="0"/>
              <a:t>Opinion of CEO – approves, disapproves, no opinion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6C5D0BB-EED7-4428-BE60-62AEC76BA46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950650" y="1554956"/>
            <a:ext cx="3748087" cy="3748087"/>
          </a:xfrm>
        </p:spPr>
      </p:pic>
    </p:spTree>
    <p:extLst>
      <p:ext uri="{BB962C8B-B14F-4D97-AF65-F5344CB8AC3E}">
        <p14:creationId xmlns:p14="http://schemas.microsoft.com/office/powerpoint/2010/main" val="37822267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919D0-F177-4BBA-9A0B-DBA69E2ED7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Overall Rating by Company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EBA0017-6F85-4E55-90CB-81848D4F1F47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364779"/>
            <a:ext cx="4664075" cy="3225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2547E4BF-159D-45E1-A281-33A2E940975C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1125" y="2297931"/>
            <a:ext cx="4664075" cy="3359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2431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12343-5CA0-41B1-8542-5DDB1A891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Overall Rating by Company</a:t>
            </a: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3C3FBB1C-7D8F-4371-8AD8-A9F96181DE62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297931"/>
            <a:ext cx="4664075" cy="3359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>
            <a:extLst>
              <a:ext uri="{FF2B5EF4-FFF2-40B4-BE49-F238E27FC236}">
                <a16:creationId xmlns:a16="http://schemas.microsoft.com/office/drawing/2014/main" id="{DB6A8E45-8A2E-4575-A1A2-D7FB5A1ADC37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1125" y="2297931"/>
            <a:ext cx="4664075" cy="3359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803043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FIVE">
      <a:dk1>
        <a:sysClr val="windowText" lastClr="000000"/>
      </a:dk1>
      <a:lt1>
        <a:sysClr val="window" lastClr="FFFFFF"/>
      </a:lt1>
      <a:dk2>
        <a:srgbClr val="505046"/>
      </a:dk2>
      <a:lt2>
        <a:srgbClr val="F5F6F4"/>
      </a:lt2>
      <a:accent1>
        <a:srgbClr val="57903F"/>
      </a:accent1>
      <a:accent2>
        <a:srgbClr val="F03F2B"/>
      </a:accent2>
      <a:accent3>
        <a:srgbClr val="3488A0"/>
      </a:accent3>
      <a:accent4>
        <a:srgbClr val="F8D22F"/>
      </a:accent4>
      <a:accent5>
        <a:srgbClr val="5CC6D6"/>
      </a:accent5>
      <a:accent6>
        <a:srgbClr val="B8D233"/>
      </a:accent6>
      <a:hlink>
        <a:srgbClr val="00B0F0"/>
      </a:hlink>
      <a:folHlink>
        <a:srgbClr val="B2B2B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iginal 5_01_Win32" id="{77344C68-A3F1-476B-8680-97D7F429B46B}" vid="{89780073-58E8-4DFF-BF29-BA99F8052841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D276E62-80A3-44DD-9BCC-97ED2B99B57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37651BA-F45C-4845-9AB3-E0A65B39F5E1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CDB58277-F8DF-46FF-84EC-EF41B835E69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{11516F7E-CF29-4BEF-8153-6688DEA2AED1}tf78438558_win32</Template>
  <TotalTime>714</TotalTime>
  <Words>483</Words>
  <Application>Microsoft Office PowerPoint</Application>
  <PresentationFormat>Widescreen</PresentationFormat>
  <Paragraphs>103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Arial</vt:lpstr>
      <vt:lpstr>Century Gothic</vt:lpstr>
      <vt:lpstr>Garamond</vt:lpstr>
      <vt:lpstr>SavonVTI</vt:lpstr>
      <vt:lpstr>TECHNICALLY full Employment</vt:lpstr>
      <vt:lpstr>Tech Industry Overview</vt:lpstr>
      <vt:lpstr>Why does turnover matter?</vt:lpstr>
      <vt:lpstr>2019 ADP State of the Workforce Report</vt:lpstr>
      <vt:lpstr>2017 BI: Tech Giants Ranked by Tenure</vt:lpstr>
      <vt:lpstr>Method: Scraping Glassdoor Reviews</vt:lpstr>
      <vt:lpstr>Six Variables Considered</vt:lpstr>
      <vt:lpstr>Overall Rating by Company</vt:lpstr>
      <vt:lpstr>Overall Rating by Company</vt:lpstr>
      <vt:lpstr>Work/Life Balance by Company</vt:lpstr>
      <vt:lpstr>Work/Life Balance by Company</vt:lpstr>
      <vt:lpstr>Career Opportunities by Company</vt:lpstr>
      <vt:lpstr>Career Opportunities by Company</vt:lpstr>
      <vt:lpstr>Ratings at Facebook</vt:lpstr>
      <vt:lpstr>Ratings at Facebook</vt:lpstr>
      <vt:lpstr>Ratings at Facebook</vt:lpstr>
      <vt:lpstr>Soft Measurements at Facebook</vt:lpstr>
      <vt:lpstr>Soft Measurements at Facebook</vt:lpstr>
      <vt:lpstr>The Situation at Oracle</vt:lpstr>
      <vt:lpstr>The Situation at Oracle</vt:lpstr>
      <vt:lpstr>Facebook vs Oracle</vt:lpstr>
      <vt:lpstr>Apple’s Improved Measures</vt:lpstr>
      <vt:lpstr>Apple’s Improved Measures</vt:lpstr>
      <vt:lpstr>Microsoft’s Improved Measures</vt:lpstr>
      <vt:lpstr>Inc.com Report on Microsoft’s Management</vt:lpstr>
      <vt:lpstr>How can the paradigm be changed?</vt:lpstr>
      <vt:lpstr>Opportunities for Further Research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TECHNICALLY full Employment</dc:title>
  <dc:creator>Matthew Harris</dc:creator>
  <cp:lastModifiedBy>Matthew Harris</cp:lastModifiedBy>
  <cp:revision>16</cp:revision>
  <dcterms:created xsi:type="dcterms:W3CDTF">2020-11-13T08:15:04Z</dcterms:created>
  <dcterms:modified xsi:type="dcterms:W3CDTF">2020-11-13T20:09:42Z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